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1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2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e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e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e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e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e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e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e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am Name        YSWL"/>
          <p:cNvSpPr txBox="1">
            <a:spLocks noGrp="1"/>
          </p:cNvSpPr>
          <p:nvPr>
            <p:ph type="body" idx="21"/>
          </p:nvPr>
        </p:nvSpPr>
        <p:spPr>
          <a:xfrm>
            <a:off x="1206499" y="12107866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2500">
                <a:solidFill>
                  <a:srgbClr val="000000"/>
                </a:solidFill>
              </a:defRPr>
            </a:lvl1pPr>
          </a:lstStyle>
          <a:p>
            <a:r>
              <a:t>Team Name        YSWL </a:t>
            </a:r>
          </a:p>
        </p:txBody>
      </p:sp>
      <p:sp>
        <p:nvSpPr>
          <p:cNvPr id="152" name="Hash Matc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marR="457200" algn="just" defTabSz="266700">
              <a:lnSpc>
                <a:spcPct val="107916"/>
              </a:lnSpc>
              <a:spcBef>
                <a:spcPts val="800"/>
              </a:spcBef>
              <a:defRPr sz="10000" b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Hash Match</a:t>
            </a:r>
          </a:p>
        </p:txBody>
      </p:sp>
      <p:sp>
        <p:nvSpPr>
          <p:cNvPr id="153" name="Hash algorithm is used to compare the similarity of imag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t>Hash algorithm is used to compare the similarity of images</a:t>
            </a:r>
          </a:p>
        </p:txBody>
      </p:sp>
      <p:sp>
        <p:nvSpPr>
          <p:cNvPr id="154" name="Professor          Kwang Nam Choi"/>
          <p:cNvSpPr txBox="1"/>
          <p:nvPr/>
        </p:nvSpPr>
        <p:spPr>
          <a:xfrm>
            <a:off x="1206499" y="11675240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2500" b="1">
                <a:solidFill>
                  <a:srgbClr val="000000"/>
                </a:solidFill>
              </a:defRPr>
            </a:lvl1pPr>
          </a:lstStyle>
          <a:p>
            <a:r>
              <a:t>Professor	         Kwang Nam Choi</a:t>
            </a:r>
          </a:p>
        </p:txBody>
      </p:sp>
      <p:sp>
        <p:nvSpPr>
          <p:cNvPr id="155" name="Course Title Image Processing"/>
          <p:cNvSpPr txBox="1"/>
          <p:nvPr/>
        </p:nvSpPr>
        <p:spPr>
          <a:xfrm>
            <a:off x="1206499" y="11235319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2500" b="1">
                <a:solidFill>
                  <a:srgbClr val="000000"/>
                </a:solidFill>
              </a:defRPr>
            </a:lvl1pPr>
          </a:lstStyle>
          <a:p>
            <a:r>
              <a:t>Course Title	Image Processing</a:t>
            </a:r>
          </a:p>
        </p:txBody>
      </p:sp>
      <p:sp>
        <p:nvSpPr>
          <p:cNvPr id="156" name="Date                   2021. 11. 10"/>
          <p:cNvSpPr txBox="1"/>
          <p:nvPr/>
        </p:nvSpPr>
        <p:spPr>
          <a:xfrm>
            <a:off x="1231899" y="12559191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2500" b="1">
                <a:solidFill>
                  <a:srgbClr val="000000"/>
                </a:solidFill>
              </a:defRPr>
            </a:lvl1pPr>
          </a:lstStyle>
          <a:p>
            <a:r>
              <a:t>Date	                  2021. 11. 10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8401638377528_.pic_hd.jpg" descr="8401638377528_.pic_hd.jpg"/>
          <p:cNvPicPr>
            <a:picLocks noChangeAspect="1"/>
          </p:cNvPicPr>
          <p:nvPr/>
        </p:nvPicPr>
        <p:blipFill rotWithShape="1">
          <a:blip r:embed="rId2"/>
          <a:srcRect l="-402" t="-32" b="-1"/>
          <a:stretch/>
        </p:blipFill>
        <p:spPr>
          <a:xfrm>
            <a:off x="14999677" y="7350368"/>
            <a:ext cx="8802082" cy="3839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8371638377307_.pic_hd.jpg" descr="8371638377307_.pic_h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62" y="1449982"/>
            <a:ext cx="5400428" cy="5400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8351638377115_.pic_hd.jpg" descr="8351638377115_.pic_h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075" y="6405364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8381638377407_.pic_hd.jpg" descr="8381638377407_.pic_h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00" y="2120737"/>
            <a:ext cx="6197601" cy="464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8361638377215_.pic_hd.jpg" descr="8361638377215_.pic_h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724" y="6730613"/>
            <a:ext cx="50800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ight"/>
          <p:cNvSpPr txBox="1"/>
          <p:nvPr/>
        </p:nvSpPr>
        <p:spPr>
          <a:xfrm>
            <a:off x="3898324" y="11866129"/>
            <a:ext cx="1201104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Right</a:t>
            </a:r>
          </a:p>
        </p:txBody>
      </p:sp>
      <p:sp>
        <p:nvSpPr>
          <p:cNvPr id="193" name="Wrong"/>
          <p:cNvSpPr txBox="1"/>
          <p:nvPr/>
        </p:nvSpPr>
        <p:spPr>
          <a:xfrm>
            <a:off x="17267455" y="12120129"/>
            <a:ext cx="1456691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Wrong</a:t>
            </a:r>
          </a:p>
        </p:txBody>
      </p:sp>
      <p:sp>
        <p:nvSpPr>
          <p:cNvPr id="194" name="But！There was an error."/>
          <p:cNvSpPr txBox="1"/>
          <p:nvPr/>
        </p:nvSpPr>
        <p:spPr>
          <a:xfrm>
            <a:off x="9598088" y="543983"/>
            <a:ext cx="5187824" cy="7239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But！There was an error.</a:t>
            </a:r>
          </a:p>
        </p:txBody>
      </p:sp>
      <p:sp>
        <p:nvSpPr>
          <p:cNvPr id="10" name="포인트가 5개인 별 9"/>
          <p:cNvSpPr/>
          <p:nvPr/>
        </p:nvSpPr>
        <p:spPr>
          <a:xfrm>
            <a:off x="17971482" y="6829578"/>
            <a:ext cx="685800" cy="521361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20964712" y="7293749"/>
            <a:ext cx="755523" cy="390726"/>
          </a:xfrm>
          <a:prstGeom prst="leftArrow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왕생봉  20191335"/>
          <p:cNvSpPr txBox="1"/>
          <p:nvPr/>
        </p:nvSpPr>
        <p:spPr>
          <a:xfrm>
            <a:off x="19521025" y="11275268"/>
            <a:ext cx="34464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(CHN)</a:t>
            </a:r>
            <a:r>
              <a:rPr dirty="0" err="1"/>
              <a:t>왕생봉</a:t>
            </a:r>
            <a:r>
              <a:rPr dirty="0"/>
              <a:t>  20191335</a:t>
            </a:r>
          </a:p>
        </p:txBody>
      </p:sp>
      <p:sp>
        <p:nvSpPr>
          <p:cNvPr id="197" name="이주영  20192455"/>
          <p:cNvSpPr txBox="1"/>
          <p:nvPr/>
        </p:nvSpPr>
        <p:spPr>
          <a:xfrm>
            <a:off x="19454595" y="10750418"/>
            <a:ext cx="35089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ko-KR" dirty="0"/>
              <a:t>(KOR)</a:t>
            </a:r>
            <a:r>
              <a:rPr dirty="0" err="1"/>
              <a:t>이주영</a:t>
            </a:r>
            <a:r>
              <a:rPr dirty="0"/>
              <a:t>  20192455</a:t>
            </a:r>
          </a:p>
        </p:txBody>
      </p:sp>
      <p:sp>
        <p:nvSpPr>
          <p:cNvPr id="198" name="유승신 20150413"/>
          <p:cNvSpPr txBox="1"/>
          <p:nvPr/>
        </p:nvSpPr>
        <p:spPr>
          <a:xfrm>
            <a:off x="19509097" y="10225569"/>
            <a:ext cx="339997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(KOR)</a:t>
            </a:r>
            <a:r>
              <a:rPr dirty="0" err="1"/>
              <a:t>유승신</a:t>
            </a:r>
            <a:r>
              <a:rPr dirty="0"/>
              <a:t> 20150413 </a:t>
            </a:r>
          </a:p>
        </p:txBody>
      </p:sp>
      <p:sp>
        <p:nvSpPr>
          <p:cNvPr id="199" name="서정현  20151224"/>
          <p:cNvSpPr txBox="1"/>
          <p:nvPr/>
        </p:nvSpPr>
        <p:spPr>
          <a:xfrm>
            <a:off x="19483133" y="11764531"/>
            <a:ext cx="36179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ko-KR" dirty="0"/>
              <a:t>(KOR)</a:t>
            </a:r>
            <a:r>
              <a:rPr dirty="0" err="1"/>
              <a:t>서정현</a:t>
            </a:r>
            <a:r>
              <a:rPr dirty="0"/>
              <a:t>  20151224 </a:t>
            </a:r>
          </a:p>
        </p:txBody>
      </p:sp>
      <p:sp>
        <p:nvSpPr>
          <p:cNvPr id="200" name="Teammate:"/>
          <p:cNvSpPr txBox="1"/>
          <p:nvPr/>
        </p:nvSpPr>
        <p:spPr>
          <a:xfrm>
            <a:off x="19805759" y="9301380"/>
            <a:ext cx="2420367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Teammate: </a:t>
            </a:r>
          </a:p>
        </p:txBody>
      </p:sp>
      <p:sp>
        <p:nvSpPr>
          <p:cNvPr id="201" name="Thank you!"/>
          <p:cNvSpPr txBox="1"/>
          <p:nvPr/>
        </p:nvSpPr>
        <p:spPr>
          <a:xfrm>
            <a:off x="7127532" y="3791515"/>
            <a:ext cx="10128936" cy="421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80000"/>
              </a:lnSpc>
              <a:defRPr sz="15000" spc="-3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WechatIMG833.jpeg" descr="WechatIMG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09" y="2250976"/>
            <a:ext cx="7962182" cy="531873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his is a picture of a grape！"/>
          <p:cNvSpPr txBox="1"/>
          <p:nvPr/>
        </p:nvSpPr>
        <p:spPr>
          <a:xfrm>
            <a:off x="9442856" y="9544149"/>
            <a:ext cx="5498288" cy="673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This is a picture of a grape！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8311638376059_.pic_hd.jpg" descr="8311638376059_.pic_hd.jpg"/>
          <p:cNvPicPr>
            <a:picLocks noChangeAspect="1"/>
          </p:cNvPicPr>
          <p:nvPr/>
        </p:nvPicPr>
        <p:blipFill>
          <a:blip r:embed="rId2"/>
          <a:srcRect b="24711"/>
          <a:stretch>
            <a:fillRect/>
          </a:stretch>
        </p:blipFill>
        <p:spPr>
          <a:xfrm>
            <a:off x="2243931" y="2692767"/>
            <a:ext cx="19896144" cy="9610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How to find similar pictures in this pile of pictures？"/>
          <p:cNvSpPr txBox="1"/>
          <p:nvPr/>
        </p:nvSpPr>
        <p:spPr>
          <a:xfrm>
            <a:off x="7304989" y="1483783"/>
            <a:ext cx="9774022" cy="673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How to find similar pictures in this pile of pictures？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ash Match       +       Hamming Distance"/>
          <p:cNvSpPr txBox="1"/>
          <p:nvPr/>
        </p:nvSpPr>
        <p:spPr>
          <a:xfrm>
            <a:off x="3290570" y="7298185"/>
            <a:ext cx="19225261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Hash Match       +       Hamming Distance</a:t>
            </a:r>
          </a:p>
        </p:txBody>
      </p:sp>
      <p:sp>
        <p:nvSpPr>
          <p:cNvPr id="165" name="Our plan！"/>
          <p:cNvSpPr txBox="1"/>
          <p:nvPr/>
        </p:nvSpPr>
        <p:spPr>
          <a:xfrm>
            <a:off x="9934130" y="3935652"/>
            <a:ext cx="2940940" cy="901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Our plan！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463800"/>
            <a:ext cx="9193134" cy="157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图像" descr="图像"/>
          <p:cNvPicPr>
            <a:picLocks noChangeAspect="1"/>
          </p:cNvPicPr>
          <p:nvPr/>
        </p:nvPicPr>
        <p:blipFill>
          <a:blip r:embed="rId3"/>
          <a:srcRect l="1064"/>
          <a:stretch>
            <a:fillRect/>
          </a:stretch>
        </p:blipFill>
        <p:spPr>
          <a:xfrm>
            <a:off x="2829619" y="4089400"/>
            <a:ext cx="17467316" cy="939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Hash Match"/>
          <p:cNvSpPr txBox="1"/>
          <p:nvPr/>
        </p:nvSpPr>
        <p:spPr>
          <a:xfrm>
            <a:off x="9139173" y="1110137"/>
            <a:ext cx="7172453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Hash Match    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2463800"/>
            <a:ext cx="11654764" cy="7247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3"/>
          <a:srcRect l="2881"/>
          <a:stretch>
            <a:fillRect/>
          </a:stretch>
        </p:blipFill>
        <p:spPr>
          <a:xfrm>
            <a:off x="2681749" y="9664700"/>
            <a:ext cx="11269596" cy="4138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Hamming Distance"/>
          <p:cNvSpPr txBox="1"/>
          <p:nvPr/>
        </p:nvSpPr>
        <p:spPr>
          <a:xfrm>
            <a:off x="8395461" y="516385"/>
            <a:ext cx="901547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Hamming Distance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WechatIMG833.jpeg" descr="WechatIMG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91" y="3009803"/>
            <a:ext cx="6350001" cy="424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WechatIMG839.png" descr="WechatIMG8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8" y="7680613"/>
            <a:ext cx="11828066" cy="441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WechatIMG830.jpeg" descr="WechatIMG83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172" y="2736879"/>
            <a:ext cx="6953348" cy="434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WechatIMG842.png" descr="WechatIMG84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492" y="7713467"/>
            <a:ext cx="9678707" cy="4345843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Like this！"/>
          <p:cNvSpPr txBox="1"/>
          <p:nvPr/>
        </p:nvSpPr>
        <p:spPr>
          <a:xfrm>
            <a:off x="10748105" y="1827452"/>
            <a:ext cx="2887790" cy="901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Like this！</a:t>
            </a:r>
          </a:p>
        </p:txBody>
      </p:sp>
      <p:sp>
        <p:nvSpPr>
          <p:cNvPr id="2" name="포인트가 5개인 별 1"/>
          <p:cNvSpPr/>
          <p:nvPr/>
        </p:nvSpPr>
        <p:spPr>
          <a:xfrm>
            <a:off x="17232922" y="7251604"/>
            <a:ext cx="685800" cy="521361"/>
          </a:xfrm>
          <a:prstGeom prst="star5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왼쪽 화살표 3"/>
          <p:cNvSpPr/>
          <p:nvPr/>
        </p:nvSpPr>
        <p:spPr>
          <a:xfrm>
            <a:off x="19839298" y="7698198"/>
            <a:ext cx="755523" cy="390726"/>
          </a:xfrm>
          <a:prstGeom prst="leftArrow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311638376059_.pic_hd.jpg" descr="8311638376059_.pic_hd.jpg">
            <a:extLst>
              <a:ext uri="{FF2B5EF4-FFF2-40B4-BE49-F238E27FC236}">
                <a16:creationId xmlns:a16="http://schemas.microsoft.com/office/drawing/2014/main" id="{843A81CE-207D-4BB3-B8B6-4FC12867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711"/>
          <a:stretch>
            <a:fillRect/>
          </a:stretch>
        </p:blipFill>
        <p:spPr>
          <a:xfrm>
            <a:off x="2824944" y="2630754"/>
            <a:ext cx="19896144" cy="961091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We search the pictures in turn and get similar pictures. (Red border)"/>
          <p:cNvSpPr txBox="1"/>
          <p:nvPr/>
        </p:nvSpPr>
        <p:spPr>
          <a:xfrm>
            <a:off x="4884711" y="1474333"/>
            <a:ext cx="14614578" cy="641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/>
              <a:t> </a:t>
            </a:r>
            <a:r>
              <a:rPr dirty="0"/>
              <a:t>We search the pictures in turn and get similar pictures. (Red border)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8D604-A6E6-4396-87C7-302F33538A04}"/>
              </a:ext>
            </a:extLst>
          </p:cNvPr>
          <p:cNvSpPr txBox="1"/>
          <p:nvPr/>
        </p:nvSpPr>
        <p:spPr>
          <a:xfrm>
            <a:off x="878097" y="3201619"/>
            <a:ext cx="2047035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7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First</a:t>
            </a:r>
            <a:endParaRPr kumimoji="0" lang="ko-KR" altLang="en-US" sz="7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437C397-F436-4482-ABE9-B616307EA65A}"/>
              </a:ext>
            </a:extLst>
          </p:cNvPr>
          <p:cNvSpPr/>
          <p:nvPr/>
        </p:nvSpPr>
        <p:spPr>
          <a:xfrm>
            <a:off x="2970370" y="3382271"/>
            <a:ext cx="8703595" cy="818505"/>
          </a:xfrm>
          <a:prstGeom prst="rightArrow">
            <a:avLst/>
          </a:prstGeom>
          <a:solidFill>
            <a:srgbClr val="F3F2F1"/>
          </a:solidFill>
          <a:ln w="38100" cap="flat">
            <a:solidFill>
              <a:srgbClr val="B2B2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E4945A5-F343-4309-B6D4-40A2EC58105F}"/>
              </a:ext>
            </a:extLst>
          </p:cNvPr>
          <p:cNvSpPr/>
          <p:nvPr/>
        </p:nvSpPr>
        <p:spPr>
          <a:xfrm>
            <a:off x="2988295" y="5716220"/>
            <a:ext cx="17048874" cy="818505"/>
          </a:xfrm>
          <a:prstGeom prst="rightArrow">
            <a:avLst/>
          </a:prstGeom>
          <a:solidFill>
            <a:srgbClr val="F3F2F1"/>
          </a:solidFill>
          <a:ln w="38100" cap="flat">
            <a:solidFill>
              <a:srgbClr val="B2B2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2C67370-AD9D-4643-BA92-4C9E13DCED13}"/>
              </a:ext>
            </a:extLst>
          </p:cNvPr>
          <p:cNvSpPr/>
          <p:nvPr/>
        </p:nvSpPr>
        <p:spPr>
          <a:xfrm>
            <a:off x="13952124" y="3391235"/>
            <a:ext cx="8703595" cy="818505"/>
          </a:xfrm>
          <a:prstGeom prst="rightArrow">
            <a:avLst/>
          </a:prstGeom>
          <a:solidFill>
            <a:srgbClr val="F3F2F1"/>
          </a:solidFill>
          <a:ln w="38100" cap="flat">
            <a:solidFill>
              <a:srgbClr val="B2B2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800A2B-E78C-4298-94F6-CB5C2DB94872}"/>
              </a:ext>
            </a:extLst>
          </p:cNvPr>
          <p:cNvSpPr/>
          <p:nvPr/>
        </p:nvSpPr>
        <p:spPr>
          <a:xfrm>
            <a:off x="2988294" y="10536097"/>
            <a:ext cx="9347138" cy="818505"/>
          </a:xfrm>
          <a:prstGeom prst="rightArrow">
            <a:avLst/>
          </a:prstGeom>
          <a:solidFill>
            <a:srgbClr val="F3F2F1"/>
          </a:solidFill>
          <a:ln w="38100" cap="flat">
            <a:solidFill>
              <a:srgbClr val="B2B2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1A3C12E-AEFB-4541-91D7-01B90FC509E5}"/>
              </a:ext>
            </a:extLst>
          </p:cNvPr>
          <p:cNvSpPr/>
          <p:nvPr/>
        </p:nvSpPr>
        <p:spPr>
          <a:xfrm>
            <a:off x="5203291" y="8196313"/>
            <a:ext cx="4388941" cy="818505"/>
          </a:xfrm>
          <a:prstGeom prst="rightArrow">
            <a:avLst/>
          </a:prstGeom>
          <a:solidFill>
            <a:srgbClr val="F3F2F1"/>
          </a:solidFill>
          <a:ln w="38100" cap="flat">
            <a:solidFill>
              <a:srgbClr val="B2B2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6ABB8-954B-4AA1-BC02-8AE3E03285E3}"/>
              </a:ext>
            </a:extLst>
          </p:cNvPr>
          <p:cNvSpPr txBox="1"/>
          <p:nvPr/>
        </p:nvSpPr>
        <p:spPr>
          <a:xfrm>
            <a:off x="12549278" y="10300247"/>
            <a:ext cx="1946046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7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Last</a:t>
            </a:r>
            <a:endParaRPr kumimoji="0" lang="ko-KR" altLang="en-US" sz="7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7FA794-FBF8-42E8-82DB-DF6716FB3D00}"/>
              </a:ext>
            </a:extLst>
          </p:cNvPr>
          <p:cNvSpPr/>
          <p:nvPr/>
        </p:nvSpPr>
        <p:spPr>
          <a:xfrm>
            <a:off x="11673965" y="2812771"/>
            <a:ext cx="2278159" cy="221009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46978-8708-42B3-AE8D-7023D41B884E}"/>
              </a:ext>
            </a:extLst>
          </p:cNvPr>
          <p:cNvSpPr/>
          <p:nvPr/>
        </p:nvSpPr>
        <p:spPr>
          <a:xfrm>
            <a:off x="2925132" y="7565362"/>
            <a:ext cx="2278159" cy="221009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966F37-04E9-43AC-A608-0A1048256F91}"/>
              </a:ext>
            </a:extLst>
          </p:cNvPr>
          <p:cNvSpPr/>
          <p:nvPr/>
        </p:nvSpPr>
        <p:spPr>
          <a:xfrm>
            <a:off x="20377560" y="5113631"/>
            <a:ext cx="2278159" cy="221009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F37EDD-3816-432B-8CA0-79D70A295AD6}"/>
              </a:ext>
            </a:extLst>
          </p:cNvPr>
          <p:cNvSpPr/>
          <p:nvPr/>
        </p:nvSpPr>
        <p:spPr>
          <a:xfrm>
            <a:off x="9592231" y="7560706"/>
            <a:ext cx="13063487" cy="221009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8441638380398_.pic_hd.jpg" descr="8441638380398_.pic_h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63" y="2164655"/>
            <a:ext cx="19360274" cy="105536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imilar images found by code run results."/>
          <p:cNvSpPr txBox="1"/>
          <p:nvPr/>
        </p:nvSpPr>
        <p:spPr>
          <a:xfrm>
            <a:off x="7885652" y="918729"/>
            <a:ext cx="8612696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Similar images found by code run results.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128</Words>
  <Application>Microsoft Office PowerPoint</Application>
  <PresentationFormat>사용자 지정</PresentationFormat>
  <Paragraphs>26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Helvetica Neue</vt:lpstr>
      <vt:lpstr>Helvetica Neue Medium</vt:lpstr>
      <vt:lpstr>Helvetica</vt:lpstr>
      <vt:lpstr>30_BasicColor</vt:lpstr>
      <vt:lpstr>Hash Match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 Match</dc:title>
  <dc:creator>juzero</dc:creator>
  <cp:lastModifiedBy>Registered User</cp:lastModifiedBy>
  <cp:revision>7</cp:revision>
  <dcterms:modified xsi:type="dcterms:W3CDTF">2021-12-05T04:19:53Z</dcterms:modified>
</cp:coreProperties>
</file>